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8"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4026" y="120"/>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e3a6309cc6_3_32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e3a6309cc6_3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2" name="Google Shape;262;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3" name="Google Shape;263;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grpSp>
        <p:nvGrpSpPr>
          <p:cNvPr id="435" name="Google Shape;435;p18"/>
          <p:cNvGrpSpPr/>
          <p:nvPr/>
        </p:nvGrpSpPr>
        <p:grpSpPr>
          <a:xfrm>
            <a:off x="1" y="131675"/>
            <a:ext cx="7772399" cy="771300"/>
            <a:chOff x="188699" y="665125"/>
            <a:chExt cx="5313576" cy="771300"/>
          </a:xfrm>
        </p:grpSpPr>
        <p:sp>
          <p:nvSpPr>
            <p:cNvPr id="436" name="Google Shape;436;p18"/>
            <p:cNvSpPr txBox="1"/>
            <p:nvPr/>
          </p:nvSpPr>
          <p:spPr>
            <a:xfrm>
              <a:off x="188699" y="665125"/>
              <a:ext cx="5313576"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Regression Assumptions After Modeling</a:t>
              </a:r>
              <a:endParaRPr lang="en-US" sz="1900" dirty="0">
                <a:solidFill>
                  <a:srgbClr val="000000"/>
                </a:solidFill>
                <a:latin typeface="Google Sans SemiBold"/>
                <a:ea typeface="Google Sans SemiBold"/>
                <a:cs typeface="Google Sans SemiBold"/>
                <a:sym typeface="Google Sans SemiBold"/>
              </a:endParaRPr>
            </a:p>
          </p:txBody>
        </p:sp>
        <p:sp>
          <p:nvSpPr>
            <p:cNvPr id="437" name="Google Shape;437;p18"/>
            <p:cNvSpPr txBox="1"/>
            <p:nvPr/>
          </p:nvSpPr>
          <p:spPr>
            <a:xfrm>
              <a:off x="887329" y="996195"/>
              <a:ext cx="3916314" cy="347463"/>
            </a:xfrm>
            <a:prstGeom prst="rect">
              <a:avLst/>
            </a:prstGeom>
            <a:noFill/>
            <a:ln>
              <a:noFill/>
            </a:ln>
          </p:spPr>
          <p:txBody>
            <a:bodyPr spcFirstLastPara="1" wrap="square" lIns="91425" tIns="91425" rIns="91425" bIns="91425" anchor="t" anchorCtr="0">
              <a:noAutofit/>
            </a:bodyPr>
            <a:lstStyle/>
            <a:p>
              <a:pPr algn="ctr">
                <a:spcAft>
                  <a:spcPts val="1200"/>
                </a:spcAft>
              </a:pPr>
              <a:r>
                <a:rPr lang="en-US" sz="1000" dirty="0">
                  <a:solidFill>
                    <a:srgbClr val="000000"/>
                  </a:solidFill>
                  <a:latin typeface="Google Sans" panose="020B0604020202020204" charset="0"/>
                  <a:ea typeface="Google Sans" panose="020B0604020202020204" charset="0"/>
                  <a:cs typeface="Google Sans" panose="020B0604020202020204" charset="0"/>
                  <a:sym typeface="PT Sans Narrow"/>
                </a:rPr>
                <a:t>Executive </a:t>
              </a:r>
              <a:r>
                <a:rPr lang="en-US" sz="1000" dirty="0">
                  <a:latin typeface="Google Sans" panose="020B0604020202020204" charset="0"/>
                  <a:ea typeface="Google Sans" panose="020B0604020202020204" charset="0"/>
                  <a:cs typeface="Google Sans" panose="020B0604020202020204" charset="0"/>
                  <a:sym typeface="PT Sans Narrow"/>
                </a:rPr>
                <a:t>s</a:t>
              </a:r>
              <a:r>
                <a:rPr lang="en-US" sz="1000" dirty="0">
                  <a:solidFill>
                    <a:srgbClr val="000000"/>
                  </a:solidFill>
                  <a:latin typeface="Google Sans" panose="020B0604020202020204" charset="0"/>
                  <a:ea typeface="Google Sans" panose="020B0604020202020204" charset="0"/>
                  <a:cs typeface="Google Sans" panose="020B0604020202020204" charset="0"/>
                  <a:sym typeface="PT Sans Narrow"/>
                </a:rPr>
                <a:t>ummary </a:t>
              </a:r>
              <a:r>
                <a:rPr lang="en-US" sz="1000" dirty="0">
                  <a:latin typeface="Google Sans" panose="020B0604020202020204" charset="0"/>
                  <a:ea typeface="Google Sans" panose="020B0604020202020204" charset="0"/>
                  <a:cs typeface="Google Sans" panose="020B0604020202020204" charset="0"/>
                  <a:sym typeface="PT Sans Narrow"/>
                </a:rPr>
                <a:t>r</a:t>
              </a:r>
              <a:r>
                <a:rPr lang="en-US" sz="1000" dirty="0">
                  <a:solidFill>
                    <a:srgbClr val="000000"/>
                  </a:solidFill>
                  <a:latin typeface="Google Sans" panose="020B0604020202020204" charset="0"/>
                  <a:ea typeface="Google Sans" panose="020B0604020202020204" charset="0"/>
                  <a:cs typeface="Google Sans" panose="020B0604020202020204" charset="0"/>
                  <a:sym typeface="PT Sans Narrow"/>
                </a:rPr>
                <a:t>eport for the New York</a:t>
              </a:r>
              <a:r>
                <a:rPr lang="en-US" sz="1000" dirty="0">
                  <a:latin typeface="Google Sans" panose="020B0604020202020204" charset="0"/>
                  <a:ea typeface="Google Sans" panose="020B0604020202020204" charset="0"/>
                  <a:cs typeface="Google Sans" panose="020B0604020202020204" charset="0"/>
                  <a:sym typeface="PT Sans Narrow"/>
                </a:rPr>
                <a:t> City</a:t>
              </a:r>
              <a:r>
                <a:rPr lang="en-US" sz="1000" dirty="0">
                  <a:solidFill>
                    <a:srgbClr val="000000"/>
                  </a:solidFill>
                  <a:latin typeface="Google Sans" panose="020B0604020202020204" charset="0"/>
                  <a:ea typeface="Google Sans" panose="020B0604020202020204" charset="0"/>
                  <a:cs typeface="Google Sans" panose="020B0604020202020204" charset="0"/>
                  <a:sym typeface="PT Sans Narrow"/>
                </a:rPr>
                <a:t> Taxi and Limousine Commission Prepared by </a:t>
              </a:r>
              <a:r>
                <a:rPr lang="en-US" sz="1000" b="1" dirty="0" err="1">
                  <a:solidFill>
                    <a:srgbClr val="000000"/>
                  </a:solidFill>
                  <a:latin typeface="Google Sans" panose="020B0604020202020204" charset="0"/>
                  <a:ea typeface="Google Sans" panose="020B0604020202020204" charset="0"/>
                  <a:cs typeface="Google Sans" panose="020B0604020202020204" charset="0"/>
                  <a:sym typeface="PT Sans Narrow"/>
                </a:rPr>
                <a:t>Automatidata</a:t>
              </a:r>
              <a:endParaRPr lang="en-US" sz="1000" b="1" dirty="0">
                <a:solidFill>
                  <a:srgbClr val="000000"/>
                </a:solidFill>
                <a:latin typeface="Google Sans" panose="020B0604020202020204" charset="0"/>
                <a:ea typeface="Google Sans" panose="020B0604020202020204" charset="0"/>
                <a:cs typeface="Google Sans" panose="020B0604020202020204" charset="0"/>
                <a:sym typeface="PT Sans Narrow"/>
              </a:endParaRPr>
            </a:p>
            <a:p>
              <a:pPr marL="0" lvl="0" indent="0" algn="ctr" rtl="0">
                <a:spcBef>
                  <a:spcPts val="0"/>
                </a:spcBef>
                <a:spcAft>
                  <a:spcPts val="1200"/>
                </a:spcAft>
                <a:buNone/>
              </a:pPr>
              <a:endParaRPr lang="de-DE" sz="1200" dirty="0">
                <a:solidFill>
                  <a:srgbClr val="000000"/>
                </a:solidFill>
                <a:latin typeface="Google Sans" panose="020B0604020202020204" charset="0"/>
                <a:ea typeface="Google Sans" panose="020B0604020202020204" charset="0"/>
                <a:cs typeface="Google Sans" panose="020B0604020202020204" charset="0"/>
                <a:sym typeface="Roboto"/>
              </a:endParaRPr>
            </a:p>
          </p:txBody>
        </p:sp>
      </p:grpSp>
      <p:sp>
        <p:nvSpPr>
          <p:cNvPr id="3" name="TextBox 2">
            <a:extLst>
              <a:ext uri="{FF2B5EF4-FFF2-40B4-BE49-F238E27FC236}">
                <a16:creationId xmlns:a16="http://schemas.microsoft.com/office/drawing/2014/main" id="{979BE259-535D-74EE-A7A8-C617AEC1848D}"/>
              </a:ext>
            </a:extLst>
          </p:cNvPr>
          <p:cNvSpPr txBox="1"/>
          <p:nvPr/>
        </p:nvSpPr>
        <p:spPr>
          <a:xfrm>
            <a:off x="176649" y="1270724"/>
            <a:ext cx="2771823" cy="1384995"/>
          </a:xfrm>
          <a:prstGeom prst="rect">
            <a:avLst/>
          </a:prstGeom>
          <a:noFill/>
        </p:spPr>
        <p:txBody>
          <a:bodyPr wrap="square">
            <a:spAutoFit/>
          </a:bodyPr>
          <a:lstStyle/>
          <a:p>
            <a:pPr marL="0" lvl="0" indent="0" algn="l" rtl="0">
              <a:lnSpc>
                <a:spcPct val="100000"/>
              </a:lnSpc>
              <a:spcBef>
                <a:spcPts val="0"/>
              </a:spcBef>
              <a:spcAft>
                <a:spcPts val="0"/>
              </a:spcAft>
              <a:buClr>
                <a:srgbClr val="000000"/>
              </a:buClr>
              <a:buSzPts val="1100"/>
              <a:buFont typeface="Arial"/>
              <a:buNone/>
            </a:pPr>
            <a:r>
              <a:rPr lang="en-US" sz="1200" dirty="0">
                <a:solidFill>
                  <a:schemeClr val="accent2"/>
                </a:solidFill>
                <a:latin typeface="Google Sans"/>
                <a:ea typeface="Google Sans"/>
                <a:cs typeface="Google Sans"/>
                <a:sym typeface="Google Sans"/>
              </a:rPr>
              <a:t>The New York City Taxi &amp; Limousine Commission contracted </a:t>
            </a:r>
            <a:r>
              <a:rPr lang="en-US" sz="1200" dirty="0" err="1">
                <a:solidFill>
                  <a:schemeClr val="accent2"/>
                </a:solidFill>
                <a:latin typeface="Google Sans"/>
                <a:ea typeface="Google Sans"/>
                <a:cs typeface="Google Sans"/>
                <a:sym typeface="Google Sans"/>
              </a:rPr>
              <a:t>Automatidata</a:t>
            </a:r>
            <a:r>
              <a:rPr lang="en-US" sz="1200" dirty="0">
                <a:solidFill>
                  <a:schemeClr val="accent2"/>
                </a:solidFill>
                <a:latin typeface="Google Sans"/>
                <a:ea typeface="Google Sans"/>
                <a:cs typeface="Google Sans"/>
                <a:sym typeface="Google Sans"/>
              </a:rPr>
              <a:t> to predict taxi cab fares. In this part of the project, the </a:t>
            </a:r>
            <a:r>
              <a:rPr lang="en-US" sz="1200" dirty="0" err="1">
                <a:solidFill>
                  <a:schemeClr val="accent2"/>
                </a:solidFill>
                <a:latin typeface="Google Sans"/>
                <a:ea typeface="Google Sans"/>
                <a:cs typeface="Google Sans"/>
                <a:sym typeface="Google Sans"/>
              </a:rPr>
              <a:t>Automatidata</a:t>
            </a:r>
            <a:r>
              <a:rPr lang="en-US" sz="1200" dirty="0">
                <a:solidFill>
                  <a:schemeClr val="accent2"/>
                </a:solidFill>
                <a:latin typeface="Google Sans"/>
                <a:ea typeface="Google Sans"/>
                <a:cs typeface="Google Sans"/>
                <a:sym typeface="Google Sans"/>
              </a:rPr>
              <a:t> data team created the deliverable for the original ask from their client: a regression model.</a:t>
            </a:r>
            <a:endParaRPr lang="en-US" sz="1200" dirty="0">
              <a:solidFill>
                <a:schemeClr val="dk2"/>
              </a:solidFill>
              <a:latin typeface="Google Sans"/>
              <a:ea typeface="Google Sans"/>
              <a:cs typeface="Google Sans"/>
              <a:sym typeface="Google Sans"/>
            </a:endParaRPr>
          </a:p>
        </p:txBody>
      </p:sp>
      <p:sp>
        <p:nvSpPr>
          <p:cNvPr id="5" name="TextBox 4">
            <a:extLst>
              <a:ext uri="{FF2B5EF4-FFF2-40B4-BE49-F238E27FC236}">
                <a16:creationId xmlns:a16="http://schemas.microsoft.com/office/drawing/2014/main" id="{730E6343-B414-A8BD-AD9F-BE0B9A024CA9}"/>
              </a:ext>
            </a:extLst>
          </p:cNvPr>
          <p:cNvSpPr txBox="1"/>
          <p:nvPr/>
        </p:nvSpPr>
        <p:spPr>
          <a:xfrm>
            <a:off x="176649" y="3136958"/>
            <a:ext cx="2771823" cy="2308324"/>
          </a:xfrm>
          <a:prstGeom prst="rect">
            <a:avLst/>
          </a:prstGeom>
          <a:noFill/>
        </p:spPr>
        <p:txBody>
          <a:bodyPr wrap="square">
            <a:spAutoFit/>
          </a:bodyPr>
          <a:lstStyle/>
          <a:p>
            <a:pPr marL="0" lvl="0" indent="0" algn="l" rtl="0">
              <a:lnSpc>
                <a:spcPct val="100000"/>
              </a:lnSpc>
              <a:spcBef>
                <a:spcPts val="0"/>
              </a:spcBef>
              <a:spcAft>
                <a:spcPts val="0"/>
              </a:spcAft>
              <a:buNone/>
            </a:pPr>
            <a:r>
              <a:rPr lang="en-US" sz="1200" dirty="0">
                <a:solidFill>
                  <a:schemeClr val="accent2"/>
                </a:solidFill>
                <a:latin typeface="Google Sans"/>
                <a:ea typeface="Google Sans"/>
                <a:cs typeface="Google Sans"/>
                <a:sym typeface="Google Sans"/>
              </a:rPr>
              <a:t>Chose to create a multiple linear regression (MLR) model based on the type and distribution of data provided. MLR model showed a successful model that estimates taxi cab fares prior to the ride.</a:t>
            </a:r>
          </a:p>
          <a:p>
            <a:pPr marL="0" lvl="0" indent="0" algn="l" rtl="0">
              <a:lnSpc>
                <a:spcPct val="100000"/>
              </a:lnSpc>
              <a:spcBef>
                <a:spcPts val="0"/>
              </a:spcBef>
              <a:spcAft>
                <a:spcPts val="0"/>
              </a:spcAft>
              <a:buNone/>
            </a:pPr>
            <a:endParaRPr lang="en-US" sz="1200" dirty="0">
              <a:solidFill>
                <a:schemeClr val="accent2"/>
              </a:solidFill>
              <a:latin typeface="Google Sans"/>
              <a:ea typeface="Google Sans"/>
              <a:cs typeface="Google Sans"/>
              <a:sym typeface="Google Sans"/>
            </a:endParaRPr>
          </a:p>
          <a:p>
            <a:pPr marL="0" lvl="0" indent="0" algn="l" rtl="0">
              <a:lnSpc>
                <a:spcPct val="100000"/>
              </a:lnSpc>
              <a:spcBef>
                <a:spcPts val="0"/>
              </a:spcBef>
              <a:spcAft>
                <a:spcPts val="0"/>
              </a:spcAft>
              <a:buNone/>
            </a:pPr>
            <a:r>
              <a:rPr lang="en-US" sz="1200" dirty="0">
                <a:solidFill>
                  <a:schemeClr val="accent2"/>
                </a:solidFill>
                <a:latin typeface="Google Sans"/>
                <a:ea typeface="Google Sans"/>
                <a:cs typeface="Google Sans"/>
                <a:sym typeface="Google Sans"/>
              </a:rPr>
              <a:t>Model performance is high on both training and test sets, suggesting that the model is not over-biased and that the model is not overfit. The model performed better on the test data.</a:t>
            </a:r>
          </a:p>
        </p:txBody>
      </p:sp>
      <p:sp>
        <p:nvSpPr>
          <p:cNvPr id="7" name="TextBox 6">
            <a:extLst>
              <a:ext uri="{FF2B5EF4-FFF2-40B4-BE49-F238E27FC236}">
                <a16:creationId xmlns:a16="http://schemas.microsoft.com/office/drawing/2014/main" id="{66E5411C-C8A0-DE7F-0628-07C063EB6D58}"/>
              </a:ext>
            </a:extLst>
          </p:cNvPr>
          <p:cNvSpPr txBox="1"/>
          <p:nvPr/>
        </p:nvSpPr>
        <p:spPr>
          <a:xfrm>
            <a:off x="176648" y="5759340"/>
            <a:ext cx="2771823" cy="1569660"/>
          </a:xfrm>
          <a:prstGeom prst="rect">
            <a:avLst/>
          </a:prstGeom>
          <a:noFill/>
        </p:spPr>
        <p:txBody>
          <a:bodyPr wrap="square">
            <a:spAutoFit/>
          </a:bodyPr>
          <a:lstStyle/>
          <a:p>
            <a:r>
              <a:rPr lang="en-US" sz="1200" dirty="0">
                <a:solidFill>
                  <a:schemeClr val="accent2"/>
                </a:solidFill>
                <a:latin typeface="Google Sans" panose="020B0604020202020204" charset="0"/>
                <a:ea typeface="Google Sans" panose="020B0604020202020204" charset="0"/>
                <a:cs typeface="Google Sans" panose="020B0604020202020204" charset="0"/>
              </a:rPr>
              <a:t>Imputing outliers optimized the model, specifically in regards to the variables of: fare amount and duration.</a:t>
            </a:r>
          </a:p>
          <a:p>
            <a:endParaRPr lang="en-US" sz="1200" dirty="0">
              <a:solidFill>
                <a:schemeClr val="accent2"/>
              </a:solidFill>
              <a:latin typeface="Google Sans" panose="020B0604020202020204" charset="0"/>
              <a:ea typeface="Google Sans" panose="020B0604020202020204" charset="0"/>
              <a:cs typeface="Google Sans" panose="020B0604020202020204" charset="0"/>
            </a:endParaRPr>
          </a:p>
          <a:p>
            <a:r>
              <a:rPr lang="en-US" sz="1200" dirty="0">
                <a:latin typeface="Google Sans" panose="020B0604020202020204" charset="0"/>
                <a:ea typeface="Google Sans" panose="020B0604020202020204" charset="0"/>
                <a:cs typeface="Google Sans" panose="020B0604020202020204" charset="0"/>
              </a:rPr>
              <a:t>The linear regression model provides a sound framework for predicting the estimated fare amount for taxi rides.</a:t>
            </a:r>
          </a:p>
        </p:txBody>
      </p:sp>
      <p:sp>
        <p:nvSpPr>
          <p:cNvPr id="9" name="TextBox 8">
            <a:extLst>
              <a:ext uri="{FF2B5EF4-FFF2-40B4-BE49-F238E27FC236}">
                <a16:creationId xmlns:a16="http://schemas.microsoft.com/office/drawing/2014/main" id="{868BECAD-3490-3268-39C8-2BB1117AF221}"/>
              </a:ext>
            </a:extLst>
          </p:cNvPr>
          <p:cNvSpPr txBox="1"/>
          <p:nvPr/>
        </p:nvSpPr>
        <p:spPr>
          <a:xfrm>
            <a:off x="3223727" y="1117641"/>
            <a:ext cx="4372024" cy="1200329"/>
          </a:xfrm>
          <a:prstGeom prst="rect">
            <a:avLst/>
          </a:prstGeom>
          <a:noFill/>
        </p:spPr>
        <p:txBody>
          <a:bodyPr wrap="square">
            <a:spAutoFit/>
          </a:bodyPr>
          <a:lstStyle/>
          <a:p>
            <a:pPr marL="0" lvl="0" indent="0" algn="l" rtl="0">
              <a:spcBef>
                <a:spcPts val="0"/>
              </a:spcBef>
              <a:spcAft>
                <a:spcPts val="0"/>
              </a:spcAft>
              <a:buNone/>
            </a:pPr>
            <a:r>
              <a:rPr lang="en-US" sz="1200" dirty="0">
                <a:latin typeface="Google Sans"/>
                <a:ea typeface="Google Sans"/>
                <a:cs typeface="Google Sans"/>
                <a:sym typeface="Google Sans"/>
              </a:rPr>
              <a:t>In order to showcase the efficacy of the linear regression model, the </a:t>
            </a:r>
            <a:r>
              <a:rPr lang="en-US" sz="1200" dirty="0" err="1">
                <a:latin typeface="Google Sans"/>
                <a:ea typeface="Google Sans"/>
                <a:cs typeface="Google Sans"/>
                <a:sym typeface="Google Sans"/>
              </a:rPr>
              <a:t>Automatidata</a:t>
            </a:r>
            <a:r>
              <a:rPr lang="en-US" sz="1200" dirty="0">
                <a:latin typeface="Google Sans"/>
                <a:ea typeface="Google Sans"/>
                <a:cs typeface="Google Sans"/>
                <a:sym typeface="Google Sans"/>
              </a:rPr>
              <a:t> data team included a scatter plot comparing the predicted and actual  fare amount. This model can be used to predict the fare amount of taxi cab rides with reasonable confidence. The provided notebook exhibits further analysis on the model residuals.</a:t>
            </a:r>
          </a:p>
        </p:txBody>
      </p:sp>
      <p:pic>
        <p:nvPicPr>
          <p:cNvPr id="16" name="Google Shape;160;p8">
            <a:extLst>
              <a:ext uri="{FF2B5EF4-FFF2-40B4-BE49-F238E27FC236}">
                <a16:creationId xmlns:a16="http://schemas.microsoft.com/office/drawing/2014/main" id="{F333EC5F-5443-C524-9CC1-FD1381B7E415}"/>
              </a:ext>
            </a:extLst>
          </p:cNvPr>
          <p:cNvPicPr preferRelativeResize="0"/>
          <p:nvPr/>
        </p:nvPicPr>
        <p:blipFill>
          <a:blip r:embed="rId3">
            <a:alphaModFix/>
          </a:blip>
          <a:stretch>
            <a:fillRect/>
          </a:stretch>
        </p:blipFill>
        <p:spPr>
          <a:xfrm>
            <a:off x="3223727" y="2312027"/>
            <a:ext cx="3666043" cy="3487613"/>
          </a:xfrm>
          <a:prstGeom prst="rect">
            <a:avLst/>
          </a:prstGeom>
          <a:noFill/>
          <a:ln>
            <a:noFill/>
          </a:ln>
        </p:spPr>
      </p:pic>
      <p:sp>
        <p:nvSpPr>
          <p:cNvPr id="18" name="TextBox 17">
            <a:extLst>
              <a:ext uri="{FF2B5EF4-FFF2-40B4-BE49-F238E27FC236}">
                <a16:creationId xmlns:a16="http://schemas.microsoft.com/office/drawing/2014/main" id="{9550D87C-5A09-2356-18BA-A059B66D0601}"/>
              </a:ext>
            </a:extLst>
          </p:cNvPr>
          <p:cNvSpPr txBox="1"/>
          <p:nvPr/>
        </p:nvSpPr>
        <p:spPr>
          <a:xfrm>
            <a:off x="3223727" y="5860595"/>
            <a:ext cx="3788228" cy="338554"/>
          </a:xfrm>
          <a:prstGeom prst="rect">
            <a:avLst/>
          </a:prstGeom>
          <a:noFill/>
        </p:spPr>
        <p:txBody>
          <a:bodyPr wrap="square">
            <a:spAutoFit/>
          </a:bodyPr>
          <a:lstStyle/>
          <a:p>
            <a:r>
              <a:rPr lang="en-US" sz="800" dirty="0"/>
              <a:t>Alt-text: The scatter plot shows a linear regression model plot illustrating predicted and actual fare amount for taxi cab rides.</a:t>
            </a:r>
          </a:p>
        </p:txBody>
      </p:sp>
      <p:sp>
        <p:nvSpPr>
          <p:cNvPr id="20" name="TextBox 19">
            <a:extLst>
              <a:ext uri="{FF2B5EF4-FFF2-40B4-BE49-F238E27FC236}">
                <a16:creationId xmlns:a16="http://schemas.microsoft.com/office/drawing/2014/main" id="{1D31109B-76E1-CBFC-F150-F26BD108717C}"/>
              </a:ext>
            </a:extLst>
          </p:cNvPr>
          <p:cNvSpPr txBox="1"/>
          <p:nvPr/>
        </p:nvSpPr>
        <p:spPr>
          <a:xfrm>
            <a:off x="3232506" y="6224616"/>
            <a:ext cx="3517299" cy="1200329"/>
          </a:xfrm>
          <a:prstGeom prst="rect">
            <a:avLst/>
          </a:prstGeom>
          <a:noFill/>
        </p:spPr>
        <p:txBody>
          <a:bodyPr wrap="square">
            <a:spAutoFit/>
          </a:bodyPr>
          <a:lstStyle/>
          <a:p>
            <a:pPr marL="0" lvl="0" indent="0" algn="l" rtl="0">
              <a:spcBef>
                <a:spcPts val="0"/>
              </a:spcBef>
              <a:spcAft>
                <a:spcPts val="0"/>
              </a:spcAft>
              <a:buNone/>
            </a:pPr>
            <a:r>
              <a:rPr lang="en-US" sz="1200" dirty="0">
                <a:solidFill>
                  <a:schemeClr val="accent2"/>
                </a:solidFill>
                <a:latin typeface="Google Sans"/>
                <a:ea typeface="Google Sans"/>
                <a:cs typeface="Google Sans"/>
                <a:sym typeface="Google Sans"/>
              </a:rPr>
              <a:t>Model metrics:</a:t>
            </a:r>
          </a:p>
          <a:p>
            <a:pPr marL="800100" lvl="1" indent="-184150" algn="l" rtl="0">
              <a:spcBef>
                <a:spcPts val="0"/>
              </a:spcBef>
              <a:spcAft>
                <a:spcPts val="0"/>
              </a:spcAft>
              <a:buClr>
                <a:schemeClr val="accent2"/>
              </a:buClr>
              <a:buSzPts val="1100"/>
              <a:buFont typeface="Google Sans"/>
              <a:buChar char="✓"/>
            </a:pPr>
            <a:r>
              <a:rPr lang="en-US" sz="1200" dirty="0">
                <a:solidFill>
                  <a:schemeClr val="accent2"/>
                </a:solidFill>
                <a:latin typeface="Google Sans"/>
                <a:ea typeface="Google Sans"/>
                <a:cs typeface="Google Sans"/>
                <a:sym typeface="Google Sans"/>
              </a:rPr>
              <a:t>R^2 0.87, meaning that 86.8% of the variance is described by the model.</a:t>
            </a:r>
          </a:p>
          <a:p>
            <a:pPr marL="800100" lvl="1" indent="-184150" algn="l" rtl="0">
              <a:spcBef>
                <a:spcPts val="0"/>
              </a:spcBef>
              <a:spcAft>
                <a:spcPts val="0"/>
              </a:spcAft>
              <a:buClr>
                <a:schemeClr val="accent2"/>
              </a:buClr>
              <a:buSzPts val="1100"/>
              <a:buFont typeface="Google Sans"/>
              <a:buChar char="✓"/>
            </a:pPr>
            <a:r>
              <a:rPr lang="en-US" sz="1200" dirty="0">
                <a:solidFill>
                  <a:schemeClr val="accent2"/>
                </a:solidFill>
                <a:latin typeface="Google Sans"/>
                <a:ea typeface="Google Sans"/>
                <a:cs typeface="Google Sans"/>
                <a:sym typeface="Google Sans"/>
              </a:rPr>
              <a:t>MAE 2.1</a:t>
            </a:r>
          </a:p>
          <a:p>
            <a:pPr marL="800100" lvl="1" indent="-184150" algn="l" rtl="0">
              <a:spcBef>
                <a:spcPts val="0"/>
              </a:spcBef>
              <a:spcAft>
                <a:spcPts val="0"/>
              </a:spcAft>
              <a:buClr>
                <a:schemeClr val="accent2"/>
              </a:buClr>
              <a:buSzPts val="1100"/>
              <a:buFont typeface="Google Sans"/>
              <a:buChar char="✓"/>
            </a:pPr>
            <a:r>
              <a:rPr lang="en-US" sz="1200" dirty="0">
                <a:solidFill>
                  <a:schemeClr val="accent2"/>
                </a:solidFill>
                <a:latin typeface="Google Sans"/>
                <a:ea typeface="Google Sans"/>
                <a:cs typeface="Google Sans"/>
                <a:sym typeface="Google Sans"/>
              </a:rPr>
              <a:t>MSE: 14.36</a:t>
            </a:r>
          </a:p>
          <a:p>
            <a:pPr marL="800100" lvl="1" indent="-184150" algn="l" rtl="0">
              <a:spcBef>
                <a:spcPts val="0"/>
              </a:spcBef>
              <a:spcAft>
                <a:spcPts val="0"/>
              </a:spcAft>
              <a:buClr>
                <a:schemeClr val="accent2"/>
              </a:buClr>
              <a:buSzPts val="1100"/>
              <a:buFont typeface="Google Sans"/>
              <a:buChar char="✓"/>
            </a:pPr>
            <a:r>
              <a:rPr lang="en-US" sz="1200" dirty="0">
                <a:solidFill>
                  <a:schemeClr val="accent2"/>
                </a:solidFill>
                <a:latin typeface="Google Sans"/>
                <a:ea typeface="Google Sans"/>
                <a:cs typeface="Google Sans"/>
                <a:sym typeface="Google Sans"/>
              </a:rPr>
              <a:t>RMSE 3.8</a:t>
            </a:r>
            <a:endParaRPr lang="en-US" sz="1200" dirty="0">
              <a:latin typeface="Google Sans"/>
              <a:ea typeface="Google Sans"/>
              <a:cs typeface="Google Sans"/>
              <a:sym typeface="Google Sans"/>
            </a:endParaRPr>
          </a:p>
        </p:txBody>
      </p:sp>
      <p:sp>
        <p:nvSpPr>
          <p:cNvPr id="22" name="TextBox 21">
            <a:extLst>
              <a:ext uri="{FF2B5EF4-FFF2-40B4-BE49-F238E27FC236}">
                <a16:creationId xmlns:a16="http://schemas.microsoft.com/office/drawing/2014/main" id="{9936ADEC-B58B-18AD-DD09-67BC5F9B01A2}"/>
              </a:ext>
            </a:extLst>
          </p:cNvPr>
          <p:cNvSpPr txBox="1"/>
          <p:nvPr/>
        </p:nvSpPr>
        <p:spPr>
          <a:xfrm>
            <a:off x="176648" y="7830366"/>
            <a:ext cx="3938152" cy="1697901"/>
          </a:xfrm>
          <a:prstGeom prst="rect">
            <a:avLst/>
          </a:prstGeom>
          <a:noFill/>
        </p:spPr>
        <p:txBody>
          <a:bodyPr wrap="square">
            <a:spAutoFit/>
          </a:bodyPr>
          <a:lstStyle/>
          <a:p>
            <a:pPr marL="457200" lvl="0" indent="-304800" algn="l" rtl="0">
              <a:lnSpc>
                <a:spcPct val="100000"/>
              </a:lnSpc>
              <a:spcBef>
                <a:spcPts val="0"/>
              </a:spcBef>
              <a:spcAft>
                <a:spcPts val="0"/>
              </a:spcAft>
              <a:buClr>
                <a:schemeClr val="accent2"/>
              </a:buClr>
              <a:buSzPts val="1200"/>
              <a:buFont typeface="Google Sans"/>
              <a:buChar char="●"/>
            </a:pPr>
            <a:r>
              <a:rPr lang="en-US" sz="1200" dirty="0">
                <a:solidFill>
                  <a:schemeClr val="accent2"/>
                </a:solidFill>
                <a:latin typeface="Google Sans"/>
                <a:ea typeface="Google Sans"/>
                <a:cs typeface="Google Sans"/>
                <a:sym typeface="Google Sans"/>
              </a:rPr>
              <a:t>The coefficients reveal that </a:t>
            </a:r>
            <a:r>
              <a:rPr lang="en-US" sz="1200" dirty="0" err="1">
                <a:solidFill>
                  <a:schemeClr val="accent2"/>
                </a:solidFill>
                <a:latin typeface="Google Sans"/>
                <a:ea typeface="Google Sans"/>
                <a:cs typeface="Google Sans"/>
                <a:sym typeface="Google Sans"/>
              </a:rPr>
              <a:t>mean_distance</a:t>
            </a:r>
            <a:r>
              <a:rPr lang="en-US" sz="1200" dirty="0">
                <a:solidFill>
                  <a:schemeClr val="accent2"/>
                </a:solidFill>
                <a:latin typeface="Google Sans"/>
                <a:ea typeface="Google Sans"/>
                <a:cs typeface="Google Sans"/>
                <a:sym typeface="Google Sans"/>
              </a:rPr>
              <a:t> was the feature with the greatest weight in the model's final prediction. For every mile traveled, the fare amount increases by a mean of $7. However, this is not a reliable benchmark due to high correlation between some features</a:t>
            </a:r>
          </a:p>
          <a:p>
            <a:pPr marL="457200" lvl="0" indent="-304800" algn="l" rtl="0">
              <a:lnSpc>
                <a:spcPct val="100000"/>
              </a:lnSpc>
              <a:spcBef>
                <a:spcPts val="1000"/>
              </a:spcBef>
              <a:spcAft>
                <a:spcPts val="0"/>
              </a:spcAft>
              <a:buClr>
                <a:schemeClr val="accent2"/>
              </a:buClr>
              <a:buSzPts val="1200"/>
              <a:buFont typeface="Google Sans"/>
              <a:buChar char="●"/>
            </a:pPr>
            <a:r>
              <a:rPr lang="en-US" sz="1200" dirty="0">
                <a:solidFill>
                  <a:schemeClr val="accent2"/>
                </a:solidFill>
                <a:latin typeface="Google Sans"/>
                <a:ea typeface="Google Sans"/>
                <a:cs typeface="Google Sans"/>
                <a:sym typeface="Google Sans"/>
              </a:rPr>
              <a:t>Request additional data from under-represented itineraries</a:t>
            </a:r>
          </a:p>
        </p:txBody>
      </p:sp>
      <p:sp>
        <p:nvSpPr>
          <p:cNvPr id="24" name="TextBox 23">
            <a:extLst>
              <a:ext uri="{FF2B5EF4-FFF2-40B4-BE49-F238E27FC236}">
                <a16:creationId xmlns:a16="http://schemas.microsoft.com/office/drawing/2014/main" id="{2B43E507-C3F5-78DB-E69D-CB0EEE6DE717}"/>
              </a:ext>
            </a:extLst>
          </p:cNvPr>
          <p:cNvSpPr txBox="1"/>
          <p:nvPr/>
        </p:nvSpPr>
        <p:spPr>
          <a:xfrm>
            <a:off x="4026159" y="7812680"/>
            <a:ext cx="3111759" cy="2067233"/>
          </a:xfrm>
          <a:prstGeom prst="rect">
            <a:avLst/>
          </a:prstGeom>
          <a:noFill/>
        </p:spPr>
        <p:txBody>
          <a:bodyPr wrap="square">
            <a:spAutoFit/>
          </a:bodyPr>
          <a:lstStyle/>
          <a:p>
            <a:pPr marL="457200" lvl="0" indent="-304800" algn="l" rtl="0">
              <a:lnSpc>
                <a:spcPct val="100000"/>
              </a:lnSpc>
              <a:spcBef>
                <a:spcPts val="0"/>
              </a:spcBef>
              <a:spcAft>
                <a:spcPts val="0"/>
              </a:spcAft>
              <a:buClr>
                <a:schemeClr val="accent2"/>
              </a:buClr>
              <a:buSzPts val="1200"/>
              <a:buFont typeface="Google Sans"/>
              <a:buChar char="●"/>
            </a:pPr>
            <a:r>
              <a:rPr lang="en-US" sz="1200" dirty="0">
                <a:solidFill>
                  <a:schemeClr val="accent2"/>
                </a:solidFill>
                <a:latin typeface="Google Sans"/>
                <a:ea typeface="Google Sans"/>
                <a:cs typeface="Google Sans"/>
                <a:sym typeface="Google Sans"/>
              </a:rPr>
              <a:t>The New York City Taxi and Limousine commission can use these findings to create an app that allows users (TLC riders) to see the estimated fare before their ride begins</a:t>
            </a:r>
          </a:p>
          <a:p>
            <a:pPr marL="457200" lvl="0" indent="-304800" algn="l" rtl="0">
              <a:lnSpc>
                <a:spcPct val="100000"/>
              </a:lnSpc>
              <a:spcBef>
                <a:spcPts val="1000"/>
              </a:spcBef>
              <a:spcAft>
                <a:spcPts val="0"/>
              </a:spcAft>
              <a:buClr>
                <a:schemeClr val="accent2"/>
              </a:buClr>
              <a:buSzPts val="1200"/>
              <a:buFont typeface="Google Sans"/>
              <a:buChar char="●"/>
            </a:pPr>
            <a:r>
              <a:rPr lang="en-US" sz="1200" dirty="0">
                <a:solidFill>
                  <a:schemeClr val="accent2"/>
                </a:solidFill>
                <a:latin typeface="Google Sans"/>
                <a:ea typeface="Google Sans"/>
                <a:cs typeface="Google Sans"/>
                <a:sym typeface="Google Sans"/>
              </a:rPr>
              <a:t>The model provides a generally strong and reliable fare prediction that can be used in downstream modeling efforts</a:t>
            </a:r>
            <a:endParaRPr lang="en-US" sz="120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384</Words>
  <Application>Microsoft Office PowerPoint</Application>
  <PresentationFormat>Custom</PresentationFormat>
  <Paragraphs>20</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PT Sans Narrow</vt:lpstr>
      <vt:lpstr>Calibri</vt:lpstr>
      <vt:lpstr>Google Sans SemiBold</vt:lpstr>
      <vt:lpstr>Work Sans</vt:lpstr>
      <vt:lpstr>Arial</vt:lpstr>
      <vt:lpstr>Roboto</vt:lpstr>
      <vt:lpstr>Google Sans</vt:lpstr>
      <vt:lpstr>Lato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Adrian Maier</cp:lastModifiedBy>
  <cp:revision>3</cp:revision>
  <dcterms:modified xsi:type="dcterms:W3CDTF">2023-06-21T17:58:52Z</dcterms:modified>
</cp:coreProperties>
</file>